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2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6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9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2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3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7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48B6-35CB-4CCC-9E57-F8D37320291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CF343-BE89-4340-9C62-400EEC3FF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6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ACCOUNTING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0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and debtors system </a:t>
            </a:r>
            <a:r>
              <a:rPr lang="en-US" sz="3200" dirty="0" smtClean="0"/>
              <a:t>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system is suitable when the branch size is large and goods are send to the branch at invoice price:</a:t>
            </a:r>
          </a:p>
          <a:p>
            <a:r>
              <a:rPr lang="en-US" dirty="0" smtClean="0"/>
              <a:t>Normally the following accounts are maintained</a:t>
            </a:r>
          </a:p>
          <a:p>
            <a:pPr lvl="1"/>
            <a:r>
              <a:rPr lang="en-US" dirty="0" smtClean="0"/>
              <a:t>Brach Stock account, Branch goods sent account, Branch adjustment account, Branch expenses account, Branch Debtors accounts, Branch Profit and loss account and Branch Fixed Assets account.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03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2143"/>
            <a:ext cx="10515600" cy="1004888"/>
          </a:xfrm>
        </p:spPr>
        <p:txBody>
          <a:bodyPr/>
          <a:lstStyle/>
          <a:p>
            <a:r>
              <a:rPr lang="en-US" dirty="0" smtClean="0"/>
              <a:t>Stock and debtors system </a:t>
            </a:r>
            <a:r>
              <a:rPr lang="en-US" sz="3200" dirty="0" smtClean="0"/>
              <a:t>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9571"/>
            <a:ext cx="10515600" cy="520337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Stock Account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Invoice price is recorded.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balance, inflow  and shortage is recorded at the debit side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closing, outflow and surplus on credit.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side tally (because small fraction is adjusted as shortage or surplus)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is to control branch stock.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goods sent account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 exchanged between branch and HO is recorded.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adjustment account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ascertain the gross profit or loss of the branch.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Summarize the load  on all transactions.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 of credit over debit side is gross profit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1306614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/>
          <a:lstStyle/>
          <a:p>
            <a:r>
              <a:rPr lang="en-US" dirty="0" smtClean="0"/>
              <a:t>Stock and debtors system </a:t>
            </a:r>
            <a:r>
              <a:rPr lang="en-US" sz="3200" dirty="0" smtClean="0"/>
              <a:t>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15982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expenses account: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branch expenses paid in cash, bad debts, discount allowed, depreciation etc.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is transferred to the Branch profit and loss account.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Debtors accounts: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branch is allowed to sell on credit. Same method as debtors account.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Cash Account: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in large branches to exercise greater control on branch cash.</a:t>
            </a:r>
          </a:p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Profit and Loss: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ascertain net profit or loss.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Credited with gross profit (balance from stock adjustment account) and cost surplus while debited with branch expenses and cost of shortages, pilferage etc.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loss is normal, cost of such goods will be charged to Branch profit and loss account otherwise will be recorded in General Profit and Loss account.</a:t>
            </a:r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also read the recommended text book. Already shared.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216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of Good Above/Below the Invoice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 the branch sell goods above/below the Invoice price, in such case the Branch Stock Account Does not balance. </a:t>
            </a:r>
          </a:p>
          <a:p>
            <a:r>
              <a:rPr lang="en-US" dirty="0" smtClean="0"/>
              <a:t>For adjustment purpose the following entry to be passed.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570310"/>
              </p:ext>
            </p:extLst>
          </p:nvPr>
        </p:nvGraphicFramePr>
        <p:xfrm>
          <a:off x="838201" y="3582607"/>
          <a:ext cx="9601200" cy="24263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72199"/>
                <a:gridCol w="2286000"/>
                <a:gridCol w="1143001"/>
              </a:tblGrid>
              <a:tr h="1213153">
                <a:tc>
                  <a:txBody>
                    <a:bodyPr/>
                    <a:lstStyle/>
                    <a:p>
                      <a:r>
                        <a:rPr lang="en-US" dirty="0" smtClean="0"/>
                        <a:t>When</a:t>
                      </a:r>
                      <a:r>
                        <a:rPr lang="en-US" baseline="0" dirty="0" smtClean="0"/>
                        <a:t> sold above the Invoice Price:</a:t>
                      </a:r>
                    </a:p>
                    <a:p>
                      <a:r>
                        <a:rPr lang="en-US" baseline="0" dirty="0" smtClean="0"/>
                        <a:t>Branch Stock Account</a:t>
                      </a:r>
                    </a:p>
                    <a:p>
                      <a:r>
                        <a:rPr lang="en-US" baseline="0" dirty="0" smtClean="0"/>
                        <a:t>        To Branch Adjustment Account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Cr.</a:t>
                      </a:r>
                      <a:endParaRPr lang="en-US" dirty="0"/>
                    </a:p>
                  </a:txBody>
                  <a:tcPr/>
                </a:tc>
              </a:tr>
              <a:tr h="1213153">
                <a:tc>
                  <a:txBody>
                    <a:bodyPr/>
                    <a:lstStyle/>
                    <a:p>
                      <a:r>
                        <a:rPr lang="en-US" dirty="0" smtClean="0"/>
                        <a:t>When Sold Below the</a:t>
                      </a:r>
                      <a:r>
                        <a:rPr lang="en-US" baseline="0" dirty="0" smtClean="0"/>
                        <a:t> Invoice Price:</a:t>
                      </a:r>
                    </a:p>
                    <a:p>
                      <a:r>
                        <a:rPr lang="en-US" baseline="0" dirty="0" smtClean="0"/>
                        <a:t>Branch Adjustment Account </a:t>
                      </a:r>
                    </a:p>
                    <a:p>
                      <a:r>
                        <a:rPr lang="en-US" baseline="0" dirty="0" smtClean="0"/>
                        <a:t>     To Branch Stock Account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Cr.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905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Account System: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Head Office may prepare memorandum Branch Trading and Profit and Loss Account. </a:t>
            </a:r>
          </a:p>
          <a:p>
            <a:r>
              <a:rPr lang="en-US" dirty="0" smtClean="0"/>
              <a:t>All figures are converted on cost price.</a:t>
            </a:r>
          </a:p>
          <a:p>
            <a:r>
              <a:rPr lang="en-US" dirty="0" smtClean="0"/>
              <a:t>Incorporate those information which are ignored by the stock and debtor system.</a:t>
            </a:r>
          </a:p>
          <a:p>
            <a:r>
              <a:rPr lang="en-US" dirty="0" smtClean="0"/>
              <a:t>Branch is like a personal account in this system.</a:t>
            </a:r>
          </a:p>
          <a:p>
            <a:r>
              <a:rPr lang="en-US" dirty="0" smtClean="0"/>
              <a:t>Branch Trading and Profit and Loss account is memorandum in nature and the entries therein has no double-entry affect. </a:t>
            </a:r>
          </a:p>
          <a:p>
            <a:pPr marL="0" indent="0">
              <a:buNone/>
            </a:pPr>
            <a:r>
              <a:rPr lang="en-US" dirty="0" smtClean="0"/>
              <a:t>Note: For detail read recommended text book, branch accounting, final account section.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08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83643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size of branch is quite large and allowed by the HO to maintain its own record on double entry system.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allowed to purchase goods from open market.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link between the branch and HO is that it is owned by the HO.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receiving the branch Trail Balance, consolidated financial statements are to be prepared for the entire enterprise.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attention should be paid to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Goods-in-transit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Cash-in-transit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 expenses chargeable to Branch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on Branch Fixed Assets, and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Inter-branch transactions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5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365125"/>
            <a:ext cx="10831286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Incorporation of branch Trail Balance In HO Books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825625"/>
            <a:ext cx="1083128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not incorporated the HO record will not show the correct position.</a:t>
            </a:r>
          </a:p>
          <a:p>
            <a:r>
              <a:rPr lang="en-US" dirty="0" smtClean="0"/>
              <a:t>Incorporation of Branch Profit and Loss</a:t>
            </a:r>
          </a:p>
          <a:p>
            <a:pPr lvl="1"/>
            <a:r>
              <a:rPr lang="en-US" b="1" dirty="0" smtClean="0"/>
              <a:t>Detailed Incorporation</a:t>
            </a:r>
          </a:p>
          <a:p>
            <a:pPr lvl="1"/>
            <a:r>
              <a:rPr lang="en-US" b="1" dirty="0" smtClean="0"/>
              <a:t>Abridged Incorporation</a:t>
            </a:r>
          </a:p>
          <a:p>
            <a:r>
              <a:rPr lang="en-US" dirty="0" smtClean="0"/>
              <a:t>Incorporation of Branch Assets and Liabilities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79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Detailed Incorporation</a:t>
            </a:r>
            <a:endParaRPr lang="en-US" b="1" dirty="0" smtClean="0"/>
          </a:p>
          <a:p>
            <a:pPr marL="457200" lvl="1" indent="0">
              <a:buNone/>
            </a:pPr>
            <a:r>
              <a:rPr lang="en-US" dirty="0" smtClean="0"/>
              <a:t>Branch Trading and P &amp; L </a:t>
            </a:r>
            <a:r>
              <a:rPr lang="en-US" dirty="0" err="1" smtClean="0"/>
              <a:t>Acc</a:t>
            </a:r>
            <a:r>
              <a:rPr lang="en-US" dirty="0" smtClean="0"/>
              <a:t> is prepared in HO. It is temporary in nature and record all revenue nature transactions. In this case double-entry system is not fully followed (for this account purpose already discussed).</a:t>
            </a:r>
          </a:p>
          <a:p>
            <a:r>
              <a:rPr lang="en-US" b="1" dirty="0" smtClean="0"/>
              <a:t>Abridge Incorporation:</a:t>
            </a:r>
          </a:p>
          <a:p>
            <a:pPr marL="457200" lvl="1" indent="0">
              <a:buNone/>
            </a:pPr>
            <a:r>
              <a:rPr lang="en-US" dirty="0" smtClean="0"/>
              <a:t>Under this system, a memorandum Trading and P &amp; L </a:t>
            </a:r>
            <a:r>
              <a:rPr lang="en-US" dirty="0" err="1" smtClean="0"/>
              <a:t>acc</a:t>
            </a:r>
            <a:r>
              <a:rPr lang="en-US" dirty="0" smtClean="0"/>
              <a:t> is prepared for the purpose to ascertain the branch profit or loss. Only one entry is passed (instead of many) for incorporation purpose. </a:t>
            </a:r>
          </a:p>
          <a:p>
            <a:r>
              <a:rPr lang="en-US" b="1" dirty="0" smtClean="0"/>
              <a:t> Incorporation of Branch Assets and Liabilities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Incorporation is done to include the branch assets and liabilities in the annual balance sheet </a:t>
            </a:r>
          </a:p>
          <a:p>
            <a:pPr marL="457200" lvl="1" indent="0">
              <a:buNone/>
            </a:pPr>
            <a:r>
              <a:rPr lang="en-US" dirty="0" smtClean="0"/>
              <a:t>Note: For illustration and journal entries read text book’s relevant pages.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99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Branches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Accounting arrangements are same except treatment and adjustment of foreign currency. </a:t>
            </a:r>
          </a:p>
          <a:p>
            <a:r>
              <a:rPr lang="en-US" dirty="0" smtClean="0"/>
              <a:t>For incorporation of Branch trail balance in consolidate financial statements, it must translate the foreign currency figures in local currency, using the appropriate exchange rate.</a:t>
            </a:r>
          </a:p>
          <a:p>
            <a:r>
              <a:rPr lang="en-US" dirty="0" smtClean="0"/>
              <a:t>Fixed exchange rate to convert Trail Balance figures except for Remittances and Head office current account. </a:t>
            </a:r>
          </a:p>
          <a:p>
            <a:r>
              <a:rPr lang="en-US" dirty="0" smtClean="0"/>
              <a:t>Remittances are to be converted at actual rates at which they are made.</a:t>
            </a:r>
          </a:p>
          <a:p>
            <a:r>
              <a:rPr lang="en-US" dirty="0" smtClean="0"/>
              <a:t>Head office current account: at actual figures shown in the branch current account in HO books (after taking in consideration in-transit items)</a:t>
            </a:r>
          </a:p>
          <a:p>
            <a:r>
              <a:rPr lang="en-US" dirty="0" smtClean="0"/>
              <a:t>After conversion, a new trail balance takes birth, which may not tally. This difference is recorded in a separate account called “Difference on Exchange Account”.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05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Rules for Conversion when exchange rates are fluctuating.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491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Opening Stock: </a:t>
            </a:r>
            <a:r>
              <a:rPr lang="en-US" dirty="0" smtClean="0"/>
              <a:t>rate prevailing at the beginning of the period.</a:t>
            </a:r>
          </a:p>
          <a:p>
            <a:r>
              <a:rPr lang="en-US" b="1" dirty="0" smtClean="0"/>
              <a:t>Closing Stock</a:t>
            </a:r>
            <a:r>
              <a:rPr lang="en-US" dirty="0" smtClean="0"/>
              <a:t>: </a:t>
            </a:r>
            <a:r>
              <a:rPr lang="en-US" dirty="0" smtClean="0"/>
              <a:t>rate prevailing at the end of the period.</a:t>
            </a:r>
          </a:p>
          <a:p>
            <a:r>
              <a:rPr lang="en-US" b="1" dirty="0" smtClean="0"/>
              <a:t>Fixed Assets</a:t>
            </a:r>
            <a:r>
              <a:rPr lang="en-US" dirty="0" smtClean="0"/>
              <a:t>: Rate at the time of acquisition or on agreement.</a:t>
            </a:r>
          </a:p>
          <a:p>
            <a:r>
              <a:rPr lang="en-US" b="1" dirty="0" smtClean="0"/>
              <a:t>Fixed Liability</a:t>
            </a:r>
            <a:r>
              <a:rPr lang="en-US" dirty="0" smtClean="0"/>
              <a:t>: at the rate when it incurred.</a:t>
            </a:r>
          </a:p>
          <a:p>
            <a:r>
              <a:rPr lang="en-US" b="1" dirty="0" smtClean="0"/>
              <a:t>Current Assets and Current Liabilities: </a:t>
            </a:r>
            <a:r>
              <a:rPr lang="en-US" dirty="0" smtClean="0"/>
              <a:t>Rate at the time of Balance sheet.</a:t>
            </a:r>
          </a:p>
          <a:p>
            <a:r>
              <a:rPr lang="en-US" b="1" dirty="0" smtClean="0"/>
              <a:t>Revenue Items:</a:t>
            </a:r>
            <a:r>
              <a:rPr lang="en-US" dirty="0" smtClean="0"/>
              <a:t> assume that the occur evenly throughout the year, therefore average rate should be used.</a:t>
            </a:r>
          </a:p>
          <a:p>
            <a:r>
              <a:rPr lang="en-US" b="1" dirty="0" smtClean="0"/>
              <a:t>Depreciation:</a:t>
            </a:r>
            <a:r>
              <a:rPr lang="en-US" dirty="0" smtClean="0"/>
              <a:t> converted at the rate applicable to asset concerned.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Remittances:</a:t>
            </a:r>
            <a:r>
              <a:rPr lang="en-US" dirty="0" smtClean="0"/>
              <a:t> actual rate at which made.</a:t>
            </a:r>
          </a:p>
          <a:p>
            <a:r>
              <a:rPr lang="en-US" b="1" dirty="0" smtClean="0"/>
              <a:t>Head office current account</a:t>
            </a:r>
            <a:r>
              <a:rPr lang="en-US" dirty="0" smtClean="0"/>
              <a:t>: at actual figures shown in the branch current account in HO books (after taking in consideration in-transit items)</a:t>
            </a:r>
          </a:p>
          <a:p>
            <a:pPr marL="0" indent="0">
              <a:buNone/>
            </a:pPr>
            <a:r>
              <a:rPr lang="en-US" dirty="0" smtClean="0"/>
              <a:t>	After conversion, a new trail balance takes birth, which may not tally. This difference is recorded in a separate account called “Difference on Exchange Account”.   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5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Definition: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section of an enterprise geographically separated from the rest of the business, control by the head office.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is an identical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 center.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a separate legal entity.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Specialized accounting techniques have to be adopted to control the affairs of the business.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 Cost Center, profit center and Investment center.</a:t>
            </a:r>
          </a:p>
        </p:txBody>
      </p:sp>
    </p:spTree>
    <p:extLst>
      <p:ext uri="{BB962C8B-B14F-4D97-AF65-F5344CB8AC3E}">
        <p14:creationId xmlns:p14="http://schemas.microsoft.com/office/powerpoint/2010/main" val="3273950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8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Branch Accounting: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Ascertain the profitability of each branch.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the financial position  of each branch.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the performance.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 or loss made by each branch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Ascertain the requirement of cash, stock or asset of each branch.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about the rate of return.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Whether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closed of expanded.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 the performance of branch manager.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Ascertain the commission, bonus or remuneration of branch employees.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1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Branches: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646229" cy="44227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Branches</a:t>
            </a:r>
          </a:p>
          <a:p>
            <a:pPr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Dependent Branches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(where head office maintains all the accounts)</a:t>
            </a:r>
          </a:p>
          <a:p>
            <a:pPr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Branches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(where branches keeps its own record)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 Branches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(trade independently and record their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transiction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foreign currency)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00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Dependent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the policies and administration of a branch are totally controlled by the head office, who also maintain its accounts.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dependent branches: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Branches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booking and executing orders on behalf of head office.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Accouniting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record mainly consist of expenditures like salaries, wages, travelling expenses etc. petty cash to branch manager.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Retail Selling Branch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office maintains accounting record and manufacture/purchase the required stock and assets. Goods are sold by branch. Cash collected from customers are returned to the Head Office. Working fund is established for branch expenses.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17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Arrangement of Retail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main methods for recording Brach transactions.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Debtors System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 and Debtors System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Accounting System.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3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Debtor System: </a:t>
            </a:r>
            <a:r>
              <a:rPr lang="en-US" sz="3200" b="1" dirty="0" smtClean="0"/>
              <a:t>(1 of 3)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4" y="1901825"/>
            <a:ext cx="10515600" cy="461871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system is suitable for small-size branches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separate branch account is opened for each branch at the HO.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Transactions are recorded in such a way that it show profit or loss.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 may be sent at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price or invoice price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account is Debited with opening assets and credited with opening liabilities of the branch.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is then Debited expenses incurred, cash or goods sent by the H.O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 Accounting is credited with goods returned, receipts from debtors and cash sales.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Branch Account is debited with branch’s closing liabilities and credited with branch’s closing assets.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the debit and credit side represent profit or loss of branch.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5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Debtors System </a:t>
            </a:r>
            <a:r>
              <a:rPr lang="en-US" sz="3200" dirty="0" smtClean="0"/>
              <a:t>(2 of 3)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items are to be ignored.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 sales and relating matters such as bad debts, discount allowed etc.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on Assets.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Petty cash expenses paid by the branch.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Shortage or surplus on stock.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 or loss on sales of FA.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Purchases by branch.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For Branch account format and journal entries read book.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116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Debtors System </a:t>
            </a:r>
            <a:r>
              <a:rPr lang="en-US" sz="2800" dirty="0" smtClean="0"/>
              <a:t>(3 of 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1" y="1869168"/>
            <a:ext cx="10515600" cy="4351338"/>
          </a:xfrm>
        </p:spPr>
        <p:txBody>
          <a:bodyPr/>
          <a:lstStyle/>
          <a:p>
            <a:r>
              <a:rPr lang="en-US" dirty="0" smtClean="0"/>
              <a:t>Branch account is nominal in nature.</a:t>
            </a:r>
          </a:p>
          <a:p>
            <a:r>
              <a:rPr lang="en-US" dirty="0" smtClean="0"/>
              <a:t>This method follow Balance Sheet approach in profit or loss determination.</a:t>
            </a:r>
          </a:p>
          <a:p>
            <a:r>
              <a:rPr lang="en-US" dirty="0" smtClean="0"/>
              <a:t>The difference in assets and liabilities represent the capital invested in branch.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Note: </a:t>
            </a:r>
            <a:r>
              <a:rPr lang="en-US" i="1" dirty="0" smtClean="0"/>
              <a:t>The method of Branch Account preparation is same for cost and invoice price except for adjustment for loading (difference between cash and invoice price)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6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1592</Words>
  <Application>Microsoft Office PowerPoint</Application>
  <PresentationFormat>Widescreen</PresentationFormat>
  <Paragraphs>162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Chapter </vt:lpstr>
      <vt:lpstr>Branch Definition:</vt:lpstr>
      <vt:lpstr>Need for Branch Accounting:</vt:lpstr>
      <vt:lpstr>Types of Branches:</vt:lpstr>
      <vt:lpstr>Dependent branches</vt:lpstr>
      <vt:lpstr>Accounting Arrangement of Retail Branch</vt:lpstr>
      <vt:lpstr>Debtor System: (1 of 3)</vt:lpstr>
      <vt:lpstr>Debtors System (2 of 3)</vt:lpstr>
      <vt:lpstr>Debtors System (3 of 3)</vt:lpstr>
      <vt:lpstr>Stock and debtors system (1 of 3)</vt:lpstr>
      <vt:lpstr>Stock and debtors system (2 of 3)</vt:lpstr>
      <vt:lpstr>Stock and debtors system (3 of 3)</vt:lpstr>
      <vt:lpstr>Sales of Good Above/Below the Invoice Price</vt:lpstr>
      <vt:lpstr>Final Account System:</vt:lpstr>
      <vt:lpstr>Independent Branch</vt:lpstr>
      <vt:lpstr>Incorporation of branch Trail Balance In HO Books</vt:lpstr>
      <vt:lpstr>PowerPoint Presentation</vt:lpstr>
      <vt:lpstr>Foreign Branches </vt:lpstr>
      <vt:lpstr>Rules for Conversion when exchange rates are fluctuating.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</dc:title>
  <dc:creator>Windows User</dc:creator>
  <cp:lastModifiedBy>Windows User</cp:lastModifiedBy>
  <cp:revision>42</cp:revision>
  <dcterms:created xsi:type="dcterms:W3CDTF">2020-04-23T02:40:02Z</dcterms:created>
  <dcterms:modified xsi:type="dcterms:W3CDTF">2020-04-23T06:22:40Z</dcterms:modified>
</cp:coreProperties>
</file>